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6" roundtripDataSignature="AMtx7mj9W06SMcEodo7WCdoz+8npTNRQ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F5446D-41D7-4C56-BB52-3C89D48F791F}">
  <a:tblStyle styleId="{2AF5446D-41D7-4C56-BB52-3C89D48F79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26f5482a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326f5482a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6f5482a4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326f5482a4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26f5482a4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326f5482a4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26f5482a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326f5482a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26f5482a4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326f5482a4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26f5482a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326f5482a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6f5482a4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26f5482a4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26f5482a4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326f5482a4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26f5482a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326f5482a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26f5482a4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326f5482a4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26f5482a4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326f5482a4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26f5482a4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326f5482a4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26f5482a4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326f5482a4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26f5482a4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326f5482a4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26f5482a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326f5482a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26f5482a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326f5482a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26f5482a4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326f5482a4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26f5482a4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26f5482a4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26f5482a4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326f5482a4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26f5482a4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326f5482a4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26f5482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326f5482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26f5482a4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326f5482a4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26f5482a4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326f5482a4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26f5482a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326f5482a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26f5482a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326f5482a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26f5482a4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26f5482a4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26f5482a4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326f5482a4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26f5482a4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326f5482a4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26f5482a4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326f5482a4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1471f63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f41471f63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41471f63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f41471f63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41471f63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f41471f63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26f5482a4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326f5482a4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26f5482a4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326f5482a4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26f5482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326f5482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26f5482a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1326f5482a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26f5482a4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326f5482a4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26f5482a4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326f5482a4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26f5482a4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26f5482a4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26f5482a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326f5482a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26f5482a4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326f5482a4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091af6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3091af6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26f5482a4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326f5482a4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26f5482a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326f5482a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26f5482a4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326f5482a4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26f5482a4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326f5482a4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26f5482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26f5482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26c4191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326c4191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26f5482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326f5482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26f5482a4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326f5482a4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26f5482a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326f5482a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26f5482a4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326f5482a4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" name="Google Shape;10;p5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609" y="-48596"/>
            <a:ext cx="2082392" cy="101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GCP break">
  <p:cSld name="CUSTOM_3_1_1_1_1_1_1_1_1_1_1_1_3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GCP content">
  <p:cSld name="CUSTOM_3_1_1_1_1_1_1_1_1_1_1_1_2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ps break">
  <p:cSld name="CUSTOM_3_1_1_1_1_1_1_1_1_1_1_1_3_1_2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9" name="Google Shape;10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30.jpg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Relationship Id="rId5" Type="http://schemas.openxmlformats.org/officeDocument/2006/relationships/image" Target="../media/image4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Relationship Id="rId4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jpg"/><Relationship Id="rId4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title"/>
          </p:nvPr>
        </p:nvSpPr>
        <p:spPr>
          <a:xfrm>
            <a:off x="2281050" y="2326363"/>
            <a:ext cx="4886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Multivariate Calculus 1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974400" y="1497175"/>
            <a:ext cx="73296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Talent Scholarship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2143650" y="3076375"/>
            <a:ext cx="5161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Lead a sprint through the Machine Learning Track</a:t>
            </a:r>
            <a:endParaRPr b="0" i="0" sz="15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6f5482a4_1_97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Linear Function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Quadratic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Polynomial Function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Power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Rational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Exponential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Logarithmic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326f5482a4_1_97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Jenis Fungsi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26f5482a4_1_125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Linear Function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Fungsi linier adalah fungsi yang grafiknya berupa garis lurus berdimensi n. Ini adalah fungsi dari bentuk y = mx + c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326f5482a4_1_125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Jenis Function</a:t>
            </a:r>
            <a:endParaRPr/>
          </a:p>
        </p:txBody>
      </p:sp>
      <p:pic>
        <p:nvPicPr>
          <p:cNvPr id="190" name="Google Shape;190;g1326f5482a4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072" y="2924175"/>
            <a:ext cx="2973849" cy="19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6f5482a4_1_138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Jenis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Linear Function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Satu Dimensi			: y = 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Dua Dimensi			: y = mx + c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Lebih dari dua Dimensi	: y =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…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326f5482a4_1_13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Jenis Function</a:t>
            </a:r>
            <a:endParaRPr/>
          </a:p>
        </p:txBody>
      </p:sp>
      <p:pic>
        <p:nvPicPr>
          <p:cNvPr id="197" name="Google Shape;197;g1326f5482a4_1_138"/>
          <p:cNvPicPr preferRelativeResize="0"/>
          <p:nvPr/>
        </p:nvPicPr>
        <p:blipFill rotWithShape="1">
          <a:blip r:embed="rId3">
            <a:alphaModFix/>
          </a:blip>
          <a:srcRect b="10929" l="27321" r="33486" t="6082"/>
          <a:stretch/>
        </p:blipFill>
        <p:spPr>
          <a:xfrm>
            <a:off x="847025" y="3098975"/>
            <a:ext cx="2242650" cy="19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326f5482a4_1_138"/>
          <p:cNvPicPr preferRelativeResize="0"/>
          <p:nvPr/>
        </p:nvPicPr>
        <p:blipFill rotWithShape="1">
          <a:blip r:embed="rId4">
            <a:alphaModFix/>
          </a:blip>
          <a:srcRect b="0" l="1671" r="0" t="44573"/>
          <a:stretch/>
        </p:blipFill>
        <p:spPr>
          <a:xfrm>
            <a:off x="3405525" y="3153312"/>
            <a:ext cx="2870409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326f5482a4_1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0" y="3383027"/>
            <a:ext cx="2242650" cy="14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26f5482a4_1_130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Quadratic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y = ax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+ bx + c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1326f5482a4_1_13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Jenis Function</a:t>
            </a:r>
            <a:endParaRPr/>
          </a:p>
        </p:txBody>
      </p:sp>
      <p:pic>
        <p:nvPicPr>
          <p:cNvPr id="206" name="Google Shape;206;g1326f5482a4_1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63" y="2194014"/>
            <a:ext cx="7091673" cy="28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6f5482a4_1_154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Polynomial Function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y =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…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0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326f5482a4_1_154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Jenis Function</a:t>
            </a:r>
            <a:endParaRPr/>
          </a:p>
        </p:txBody>
      </p:sp>
      <p:pic>
        <p:nvPicPr>
          <p:cNvPr id="213" name="Google Shape;213;g1326f5482a4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628900"/>
            <a:ext cx="4572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26f5482a4_1_16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 Dimensi</a:t>
            </a:r>
            <a:endParaRPr/>
          </a:p>
        </p:txBody>
      </p:sp>
      <p:pic>
        <p:nvPicPr>
          <p:cNvPr id="219" name="Google Shape;219;g1326f5482a4_1_160"/>
          <p:cNvPicPr preferRelativeResize="0"/>
          <p:nvPr/>
        </p:nvPicPr>
        <p:blipFill rotWithShape="1">
          <a:blip r:embed="rId3">
            <a:alphaModFix/>
          </a:blip>
          <a:srcRect b="0" l="0" r="0" t="4388"/>
          <a:stretch/>
        </p:blipFill>
        <p:spPr>
          <a:xfrm>
            <a:off x="316725" y="1518275"/>
            <a:ext cx="8510576" cy="3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26f5482a4_1_167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</a:t>
            </a:r>
            <a:r>
              <a:rPr lang="en"/>
              <a:t> Dimensi</a:t>
            </a:r>
            <a:endParaRPr/>
          </a:p>
        </p:txBody>
      </p:sp>
      <p:pic>
        <p:nvPicPr>
          <p:cNvPr id="225" name="Google Shape;225;g1326f5482a4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5" y="1241400"/>
            <a:ext cx="8723453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26f5482a4_1_179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Dalam kalkulus, kemiringan garis singgung kurva pada titik tertentu pada kurva. Karena kurva mewakili suatu fungsi, turunannya juga dapat dianggap sebagai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laju perubahan fungsi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yang bersesuaian pada titik tertentu.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Ini adalah fungsi untuk mendapatkan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kemiringan.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Rise over run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, perubahan tinggi dibagi dengan waktu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326f5482a4_1_179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Definisi Derivative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26f5482a4_1_187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Notasi </a:t>
            </a:r>
            <a:r>
              <a:rPr lang="en"/>
              <a:t>Derivative sebuah Fungsi</a:t>
            </a:r>
            <a:endParaRPr/>
          </a:p>
        </p:txBody>
      </p:sp>
      <p:pic>
        <p:nvPicPr>
          <p:cNvPr id="237" name="Google Shape;237;g1326f5482a4_1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926" y="1742550"/>
            <a:ext cx="6040150" cy="2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26f5482a4_1_198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3" name="Google Shape;243;g1326f5482a4_1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902738"/>
            <a:ext cx="34099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326f5482a4_1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938" y="3562350"/>
            <a:ext cx="12287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326f5482a4_1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050" y="3381375"/>
            <a:ext cx="22098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326f5482a4_1_198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Constant Rule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326f5482a4_1_198"/>
          <p:cNvSpPr txBox="1"/>
          <p:nvPr>
            <p:ph idx="1" type="body"/>
          </p:nvPr>
        </p:nvSpPr>
        <p:spPr>
          <a:xfrm>
            <a:off x="708900" y="2940963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Examples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761950" y="1294450"/>
            <a:ext cx="64635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Introduction to Calculus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Functions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Gradients and derivatives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Time saving rules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26f5482a4_1_285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Power Rule</a:t>
            </a:r>
            <a:endParaRPr/>
          </a:p>
        </p:txBody>
      </p:sp>
      <p:pic>
        <p:nvPicPr>
          <p:cNvPr id="253" name="Google Shape;253;g1326f5482a4_1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50" y="1241400"/>
            <a:ext cx="5906701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6f5482a4_1_222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pic>
        <p:nvPicPr>
          <p:cNvPr id="259" name="Google Shape;259;g1326f5482a4_1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363" y="2162175"/>
            <a:ext cx="42386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326f5482a4_1_222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Power Rule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26f5482a4_1_259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sp>
        <p:nvSpPr>
          <p:cNvPr id="266" name="Google Shape;266;g1326f5482a4_1_259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Power Rule Examples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326f5482a4_1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376488"/>
            <a:ext cx="27146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326f5482a4_1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200" y="2419350"/>
            <a:ext cx="20669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326f5482a4_1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600" y="2219313"/>
            <a:ext cx="17240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26f5482a4_1_233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sp>
        <p:nvSpPr>
          <p:cNvPr id="275" name="Google Shape;275;g1326f5482a4_1_233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Constant Multiple Rule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326f5482a4_1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23" y="2457225"/>
            <a:ext cx="6768746" cy="11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26f5482a4_1_249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sp>
        <p:nvSpPr>
          <p:cNvPr id="282" name="Google Shape;282;g1326f5482a4_1_249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Constant Multiple Rule Example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1326f5482a4_1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50" y="2164180"/>
            <a:ext cx="2082475" cy="222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326f5482a4_1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758" y="2714917"/>
            <a:ext cx="1402725" cy="1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326f5482a4_1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825" y="2221063"/>
            <a:ext cx="1810325" cy="2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26f5482a4_1_239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sp>
        <p:nvSpPr>
          <p:cNvPr id="291" name="Google Shape;291;g1326f5482a4_1_239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Sum and Difference Rule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326f5482a4_1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38" y="1866900"/>
            <a:ext cx="54959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26f5482a4_1_279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 Rule</a:t>
            </a:r>
            <a:endParaRPr/>
          </a:p>
        </p:txBody>
      </p:sp>
      <p:pic>
        <p:nvPicPr>
          <p:cNvPr id="298" name="Google Shape;298;g1326f5482a4_1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38" y="1162050"/>
            <a:ext cx="6918123" cy="37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6f5482a4_1_268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Derivative Rules</a:t>
            </a:r>
            <a:endParaRPr/>
          </a:p>
        </p:txBody>
      </p:sp>
      <p:sp>
        <p:nvSpPr>
          <p:cNvPr id="304" name="Google Shape;304;g1326f5482a4_1_268"/>
          <p:cNvSpPr txBox="1"/>
          <p:nvPr>
            <p:ph idx="1" type="body"/>
          </p:nvPr>
        </p:nvSpPr>
        <p:spPr>
          <a:xfrm>
            <a:off x="708900" y="1357775"/>
            <a:ext cx="772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The Sum and Difference Rule Example 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1326f5482a4_1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86" y="1934574"/>
            <a:ext cx="3047625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326f5482a4_1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701" y="3629025"/>
            <a:ext cx="4612571" cy="12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26f5482a4_1_203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Derivative dan special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2" name="Google Shape;312;g1326f5482a4_1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63" y="1317425"/>
            <a:ext cx="5778083" cy="37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26f5482a4_1_292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Derivative dan special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8" name="Google Shape;318;g1326f5482a4_1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38" y="1866900"/>
            <a:ext cx="46577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6f5482a4_0_6"/>
          <p:cNvSpPr txBox="1"/>
          <p:nvPr>
            <p:ph idx="1" type="body"/>
          </p:nvPr>
        </p:nvSpPr>
        <p:spPr>
          <a:xfrm>
            <a:off x="761950" y="1294450"/>
            <a:ext cx="7941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Memahami definisi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differentiation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Menggunakan differentiation terhadap fungsi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Menggunakan sum, product and chain rules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Mengetahui differentiation bisa digunakan untuk beberapa variabel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Menggunakan multivariate calculus pada sebuah ekuasi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Mengetahui kegunaan vector/matrix dalam multivariate calculus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Menganalisis sebuah masalah dua dimensi menggunakan the Jacobian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26f5482a4_0_6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Objektif Pembelajaran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6f5482a4_1_298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Derivative dan special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4" name="Google Shape;324;g1326f5482a4_1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13" y="1317400"/>
            <a:ext cx="7172186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6f5482a4_1_304"/>
          <p:cNvSpPr txBox="1"/>
          <p:nvPr>
            <p:ph type="title"/>
          </p:nvPr>
        </p:nvSpPr>
        <p:spPr>
          <a:xfrm>
            <a:off x="761950" y="73680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Derivative dan special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30" name="Google Shape;330;g1326f5482a4_1_304"/>
          <p:cNvPicPr preferRelativeResize="0"/>
          <p:nvPr/>
        </p:nvPicPr>
        <p:blipFill rotWithShape="1">
          <a:blip r:embed="rId3">
            <a:alphaModFix/>
          </a:blip>
          <a:srcRect b="0" l="0" r="43983" t="0"/>
          <a:stretch/>
        </p:blipFill>
        <p:spPr>
          <a:xfrm>
            <a:off x="3260182" y="1640025"/>
            <a:ext cx="2623625" cy="26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26f5482a4_1_15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Product Rule</a:t>
            </a:r>
            <a:endParaRPr/>
          </a:p>
        </p:txBody>
      </p:sp>
      <p:pic>
        <p:nvPicPr>
          <p:cNvPr id="336" name="Google Shape;336;g1326f5482a4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33" y="1866900"/>
            <a:ext cx="7050742" cy="17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26f5482a4_1_20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Chain Rule</a:t>
            </a:r>
            <a:endParaRPr/>
          </a:p>
        </p:txBody>
      </p:sp>
      <p:pic>
        <p:nvPicPr>
          <p:cNvPr id="342" name="Google Shape;342;g1326f5482a4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50" y="2059025"/>
            <a:ext cx="6688699" cy="21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6f5482a4_1_312"/>
          <p:cNvSpPr txBox="1"/>
          <p:nvPr>
            <p:ph idx="1" type="body"/>
          </p:nvPr>
        </p:nvSpPr>
        <p:spPr>
          <a:xfrm>
            <a:off x="761950" y="1294450"/>
            <a:ext cx="38100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Ibarat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h(p(m))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berarti happiness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berarti pizza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berarti money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Dan kita sedang melihat hubungan dari ketiga variabel tersebut.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326f5482a4_1_312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Chain Rule</a:t>
            </a:r>
            <a:endParaRPr/>
          </a:p>
        </p:txBody>
      </p:sp>
      <p:pic>
        <p:nvPicPr>
          <p:cNvPr id="349" name="Google Shape;349;g1326f5482a4_1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605" y="1162050"/>
            <a:ext cx="3982146" cy="38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26f5482a4_1_319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Chain Rule</a:t>
            </a:r>
            <a:endParaRPr/>
          </a:p>
        </p:txBody>
      </p:sp>
      <p:pic>
        <p:nvPicPr>
          <p:cNvPr id="355" name="Google Shape;355;g1326f5482a4_1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875" y="1739652"/>
            <a:ext cx="4734675" cy="3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326f5482a4_1_319"/>
          <p:cNvPicPr preferRelativeResize="0"/>
          <p:nvPr/>
        </p:nvPicPr>
        <p:blipFill rotWithShape="1">
          <a:blip r:embed="rId4">
            <a:alphaModFix/>
          </a:blip>
          <a:srcRect b="0" l="0" r="44367" t="0"/>
          <a:stretch/>
        </p:blipFill>
        <p:spPr>
          <a:xfrm>
            <a:off x="939325" y="1462125"/>
            <a:ext cx="2671800" cy="17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26f5482a4_1_319"/>
          <p:cNvPicPr preferRelativeResize="0"/>
          <p:nvPr/>
        </p:nvPicPr>
        <p:blipFill rotWithShape="1">
          <a:blip r:embed="rId5">
            <a:alphaModFix/>
          </a:blip>
          <a:srcRect b="0" l="59430" r="-1001" t="0"/>
          <a:stretch/>
        </p:blipFill>
        <p:spPr>
          <a:xfrm>
            <a:off x="1764913" y="3413650"/>
            <a:ext cx="1846200" cy="1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26f5482a4_1_326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Chain Rule</a:t>
            </a:r>
            <a:endParaRPr/>
          </a:p>
        </p:txBody>
      </p:sp>
      <p:pic>
        <p:nvPicPr>
          <p:cNvPr id="363" name="Google Shape;363;g1326f5482a4_1_326"/>
          <p:cNvPicPr preferRelativeResize="0"/>
          <p:nvPr/>
        </p:nvPicPr>
        <p:blipFill rotWithShape="1">
          <a:blip r:embed="rId3">
            <a:alphaModFix/>
          </a:blip>
          <a:srcRect b="53005" l="0" r="63403" t="0"/>
          <a:stretch/>
        </p:blipFill>
        <p:spPr>
          <a:xfrm>
            <a:off x="456350" y="1660250"/>
            <a:ext cx="2484775" cy="25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326f5482a4_1_326"/>
          <p:cNvPicPr preferRelativeResize="0"/>
          <p:nvPr/>
        </p:nvPicPr>
        <p:blipFill rotWithShape="1">
          <a:blip r:embed="rId3">
            <a:alphaModFix/>
          </a:blip>
          <a:srcRect b="-122" l="-2261" r="62594" t="53127"/>
          <a:stretch/>
        </p:blipFill>
        <p:spPr>
          <a:xfrm>
            <a:off x="5842000" y="1660250"/>
            <a:ext cx="2693251" cy="25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326f5482a4_1_326"/>
          <p:cNvPicPr preferRelativeResize="0"/>
          <p:nvPr/>
        </p:nvPicPr>
        <p:blipFill rotWithShape="1">
          <a:blip r:embed="rId3">
            <a:alphaModFix/>
          </a:blip>
          <a:srcRect b="53005" l="41744" r="22921" t="0"/>
          <a:stretch/>
        </p:blipFill>
        <p:spPr>
          <a:xfrm>
            <a:off x="3225801" y="1660250"/>
            <a:ext cx="2399049" cy="25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26f5482a4_1_35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Challenge!</a:t>
            </a:r>
            <a:endParaRPr/>
          </a:p>
        </p:txBody>
      </p:sp>
      <p:sp>
        <p:nvSpPr>
          <p:cNvPr id="371" name="Google Shape;371;g1326f5482a4_1_358"/>
          <p:cNvSpPr txBox="1"/>
          <p:nvPr/>
        </p:nvSpPr>
        <p:spPr>
          <a:xfrm>
            <a:off x="923400" y="2447025"/>
            <a:ext cx="729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AutoNum type="alphaUcPeriod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g(x) = sin(2x</a:t>
            </a:r>
            <a:r>
              <a:rPr baseline="30000" lang="en" sz="2500"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+ 3x)	g(x)’ = ?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AutoNum type="alphaUcPeriod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h(x) = 6e</a:t>
            </a:r>
            <a:r>
              <a:rPr baseline="30000" lang="en" sz="2500">
                <a:latin typeface="Roboto"/>
                <a:ea typeface="Roboto"/>
                <a:cs typeface="Roboto"/>
                <a:sym typeface="Roboto"/>
              </a:rPr>
              <a:t>7x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			h(x)’ = ?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41471f63f_1_1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 Solution A</a:t>
            </a:r>
            <a:endParaRPr/>
          </a:p>
        </p:txBody>
      </p:sp>
      <p:pic>
        <p:nvPicPr>
          <p:cNvPr id="377" name="Google Shape;377;gf41471f63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50" y="1230386"/>
            <a:ext cx="5762849" cy="18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f41471f63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50" y="3248271"/>
            <a:ext cx="4088745" cy="17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f41471f63f_1_18"/>
          <p:cNvSpPr txBox="1"/>
          <p:nvPr/>
        </p:nvSpPr>
        <p:spPr>
          <a:xfrm>
            <a:off x="5575100" y="3854838"/>
            <a:ext cx="30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cos(2x</a:t>
            </a:r>
            <a:r>
              <a:rPr baseline="30000" lang="en" sz="20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+3x)(10x</a:t>
            </a:r>
            <a:r>
              <a:rPr baseline="30000" lang="en" sz="20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+3)</a:t>
            </a:r>
            <a:endParaRPr baseline="30000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41471f63f_1_27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 Solution B</a:t>
            </a:r>
            <a:endParaRPr/>
          </a:p>
        </p:txBody>
      </p:sp>
      <p:pic>
        <p:nvPicPr>
          <p:cNvPr id="385" name="Google Shape;385;gf41471f63f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5" y="1431425"/>
            <a:ext cx="5080200" cy="314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f41471f63f_1_27"/>
          <p:cNvSpPr txBox="1"/>
          <p:nvPr/>
        </p:nvSpPr>
        <p:spPr>
          <a:xfrm>
            <a:off x="5970250" y="2571750"/>
            <a:ext cx="26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-7e</a:t>
            </a:r>
            <a:r>
              <a:rPr baseline="30000" lang="en" sz="2000">
                <a:latin typeface="Roboto"/>
                <a:ea typeface="Roboto"/>
                <a:cs typeface="Roboto"/>
                <a:sym typeface="Roboto"/>
              </a:rPr>
              <a:t>-7x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* 6 =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-42e</a:t>
            </a:r>
            <a:r>
              <a:rPr baseline="30000" lang="en" sz="2000">
                <a:latin typeface="Roboto"/>
                <a:ea typeface="Roboto"/>
                <a:cs typeface="Roboto"/>
                <a:sym typeface="Roboto"/>
              </a:rPr>
              <a:t>-7x</a:t>
            </a:r>
            <a:endParaRPr baseline="30000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761950" y="809375"/>
            <a:ext cx="5017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200"/>
              <a:t>Are your students ML-ready?</a:t>
            </a:r>
            <a:endParaRPr sz="4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41471f63f_1_12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Dalam kalkulus,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kalkulus multivariabel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adalah perluasan dari kalkulus satu dimensi biasa ke lebih dari satu dimensi. Sebagian besar konsep dari kalkulus, seperti continuity dan chain rule, masih berfungsi di lebih dari satu dimensi.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Kalkulus multivariabel dapat digunakan untuk apa?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Kalkulus multivariat dapat digunakan dalam analisis regresi untuk mendapatkan rumus untuk memperkirakan hubungan antara berbagai set data.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f41471f63f_1_1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Multivariable Calculus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26f5482a4_1_342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Variables, constants &amp; context</a:t>
            </a:r>
            <a:endParaRPr/>
          </a:p>
        </p:txBody>
      </p:sp>
      <p:pic>
        <p:nvPicPr>
          <p:cNvPr id="398" name="Google Shape;398;g1326f5482a4_1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38" y="1866900"/>
            <a:ext cx="39719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326f5482a4_1_342"/>
          <p:cNvSpPr txBox="1"/>
          <p:nvPr>
            <p:ph idx="1" type="body"/>
          </p:nvPr>
        </p:nvSpPr>
        <p:spPr>
          <a:xfrm>
            <a:off x="762000" y="1294450"/>
            <a:ext cx="76200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Perbedaan context dapat mengubah variabel dan konstan.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26f5482a4_1_334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</a:t>
            </a:r>
            <a:r>
              <a:rPr lang="en"/>
              <a:t>Variables, constants &amp; context</a:t>
            </a:r>
            <a:endParaRPr/>
          </a:p>
        </p:txBody>
      </p:sp>
      <p:pic>
        <p:nvPicPr>
          <p:cNvPr id="405" name="Google Shape;405;g1326f5482a4_1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850" y="1484463"/>
            <a:ext cx="3314299" cy="3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326f5482a4_1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999" y="1866900"/>
            <a:ext cx="2610050" cy="262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26f5482a4_1_38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Differentiate with respect to anything</a:t>
            </a:r>
            <a:endParaRPr/>
          </a:p>
        </p:txBody>
      </p:sp>
      <p:pic>
        <p:nvPicPr>
          <p:cNvPr id="412" name="Google Shape;412;g1326f5482a4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234" y="1746059"/>
            <a:ext cx="5121541" cy="30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326f5482a4_1_38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Total Derivation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26f5482a4_1_45"/>
          <p:cNvSpPr txBox="1"/>
          <p:nvPr>
            <p:ph idx="1" type="body"/>
          </p:nvPr>
        </p:nvSpPr>
        <p:spPr>
          <a:xfrm>
            <a:off x="761950" y="1294450"/>
            <a:ext cx="75108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yang akan menunjuk ke tempat tertinggi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326f5482a4_1_45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Jacobian</a:t>
            </a:r>
            <a:endParaRPr/>
          </a:p>
        </p:txBody>
      </p:sp>
      <p:pic>
        <p:nvPicPr>
          <p:cNvPr id="420" name="Google Shape;420;g1326f5482a4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194" y="1649354"/>
            <a:ext cx="3989603" cy="3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26f5482a4_1_366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</a:t>
            </a:r>
            <a:r>
              <a:rPr lang="en"/>
              <a:t>The Jacobian</a:t>
            </a:r>
            <a:endParaRPr/>
          </a:p>
        </p:txBody>
      </p:sp>
      <p:pic>
        <p:nvPicPr>
          <p:cNvPr id="426" name="Google Shape;426;g1326f5482a4_1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50" y="1650850"/>
            <a:ext cx="6888549" cy="11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326f5482a4_1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700" y="2689427"/>
            <a:ext cx="2372511" cy="240332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326f5482a4_1_366"/>
          <p:cNvSpPr txBox="1"/>
          <p:nvPr>
            <p:ph idx="1" type="body"/>
          </p:nvPr>
        </p:nvSpPr>
        <p:spPr>
          <a:xfrm>
            <a:off x="761950" y="1294450"/>
            <a:ext cx="75108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Ekuasi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326f5482a4_1_366"/>
          <p:cNvSpPr txBox="1"/>
          <p:nvPr>
            <p:ph idx="1" type="body"/>
          </p:nvPr>
        </p:nvSpPr>
        <p:spPr>
          <a:xfrm>
            <a:off x="761950" y="2937450"/>
            <a:ext cx="42549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  Mapping semua gradient di map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26f5482a4_1_37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The Jacobian</a:t>
            </a:r>
            <a:endParaRPr/>
          </a:p>
        </p:txBody>
      </p:sp>
      <p:sp>
        <p:nvSpPr>
          <p:cNvPr id="435" name="Google Shape;435;g1326f5482a4_1_377"/>
          <p:cNvSpPr txBox="1"/>
          <p:nvPr>
            <p:ph idx="1" type="body"/>
          </p:nvPr>
        </p:nvSpPr>
        <p:spPr>
          <a:xfrm>
            <a:off x="761950" y="1294450"/>
            <a:ext cx="7510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   Visualisasi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g1326f5482a4_1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63" y="1801425"/>
            <a:ext cx="3803294" cy="31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326f5482a4_1_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606" y="1801425"/>
            <a:ext cx="3171632" cy="31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6f5482a4_1_38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The Jacobian</a:t>
            </a:r>
            <a:endParaRPr/>
          </a:p>
        </p:txBody>
      </p:sp>
      <p:sp>
        <p:nvSpPr>
          <p:cNvPr id="443" name="Google Shape;443;g1326f5482a4_1_387"/>
          <p:cNvSpPr txBox="1"/>
          <p:nvPr>
            <p:ph idx="1" type="body"/>
          </p:nvPr>
        </p:nvSpPr>
        <p:spPr>
          <a:xfrm>
            <a:off x="761950" y="1294450"/>
            <a:ext cx="7510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   Jacob vector field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g1326f5482a4_1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880" y="1162050"/>
            <a:ext cx="3669471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26f5482a4_1_5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Applied</a:t>
            </a:r>
            <a:endParaRPr/>
          </a:p>
        </p:txBody>
      </p:sp>
      <p:pic>
        <p:nvPicPr>
          <p:cNvPr id="450" name="Google Shape;450;g1326f5482a4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175" y="1266725"/>
            <a:ext cx="6231645" cy="3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26f5482a4_1_404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Applied</a:t>
            </a:r>
            <a:endParaRPr/>
          </a:p>
        </p:txBody>
      </p:sp>
      <p:pic>
        <p:nvPicPr>
          <p:cNvPr id="456" name="Google Shape;456;g1326f5482a4_1_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75" y="1281788"/>
            <a:ext cx="2796600" cy="37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326f5482a4_1_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000" y="1464738"/>
            <a:ext cx="4497475" cy="33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091af61a9_0_0"/>
          <p:cNvSpPr txBox="1"/>
          <p:nvPr>
            <p:ph type="title"/>
          </p:nvPr>
        </p:nvSpPr>
        <p:spPr>
          <a:xfrm>
            <a:off x="837150" y="1690500"/>
            <a:ext cx="74697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26f5482a4_1_411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Applied</a:t>
            </a:r>
            <a:endParaRPr/>
          </a:p>
        </p:txBody>
      </p:sp>
      <p:pic>
        <p:nvPicPr>
          <p:cNvPr id="463" name="Google Shape;463;g1326f5482a4_1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00" y="1279400"/>
            <a:ext cx="6994388" cy="37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26f5482a4_1_64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Hessian</a:t>
            </a:r>
            <a:endParaRPr/>
          </a:p>
        </p:txBody>
      </p:sp>
      <p:pic>
        <p:nvPicPr>
          <p:cNvPr id="469" name="Google Shape;469;g1326f5482a4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15" y="3276600"/>
            <a:ext cx="4869760" cy="17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326f5482a4_1_64"/>
          <p:cNvSpPr txBox="1"/>
          <p:nvPr>
            <p:ph idx="1" type="body"/>
          </p:nvPr>
        </p:nvSpPr>
        <p:spPr>
          <a:xfrm>
            <a:off x="708900" y="1357775"/>
            <a:ext cx="77262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Dalam matematika, matriks Hesse/Hessian adalah matriks persegi dari turunan parsial orde kedua dengan fungsi bernilai skalar, atau medan skalar. Matriks ini mendeskripsikan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kelengkungan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lokal dari fungsi banyak peubah. Dapat membantu menentukan saddle point, dan minimum maximum point sebuah fungsi.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1326f5482a4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050" y="3276600"/>
            <a:ext cx="2987575" cy="17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26f5482a4_1_419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Hessian</a:t>
            </a:r>
            <a:endParaRPr/>
          </a:p>
        </p:txBody>
      </p:sp>
      <p:pic>
        <p:nvPicPr>
          <p:cNvPr id="477" name="Google Shape;477;g1326f5482a4_1_419"/>
          <p:cNvPicPr preferRelativeResize="0"/>
          <p:nvPr/>
        </p:nvPicPr>
        <p:blipFill rotWithShape="1">
          <a:blip r:embed="rId3">
            <a:alphaModFix/>
          </a:blip>
          <a:srcRect b="51097" l="0" r="0" t="0"/>
          <a:stretch/>
        </p:blipFill>
        <p:spPr>
          <a:xfrm>
            <a:off x="488350" y="1866900"/>
            <a:ext cx="3552906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326f5482a4_1_419"/>
          <p:cNvPicPr preferRelativeResize="0"/>
          <p:nvPr/>
        </p:nvPicPr>
        <p:blipFill rotWithShape="1">
          <a:blip r:embed="rId3">
            <a:alphaModFix/>
          </a:blip>
          <a:srcRect b="0" l="0" r="0" t="48429"/>
          <a:stretch/>
        </p:blipFill>
        <p:spPr>
          <a:xfrm>
            <a:off x="4259850" y="1710275"/>
            <a:ext cx="4214425" cy="22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26f5482a4_1_427"/>
          <p:cNvSpPr txBox="1"/>
          <p:nvPr>
            <p:ph type="title"/>
          </p:nvPr>
        </p:nvSpPr>
        <p:spPr>
          <a:xfrm>
            <a:off x="761950" y="736800"/>
            <a:ext cx="7827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Hessian</a:t>
            </a:r>
            <a:endParaRPr/>
          </a:p>
        </p:txBody>
      </p:sp>
      <p:pic>
        <p:nvPicPr>
          <p:cNvPr id="484" name="Google Shape;484;g1326f5482a4_1_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63" y="1254075"/>
            <a:ext cx="2601143" cy="37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326f5482a4_1_427"/>
          <p:cNvSpPr txBox="1"/>
          <p:nvPr>
            <p:ph idx="1" type="body"/>
          </p:nvPr>
        </p:nvSpPr>
        <p:spPr>
          <a:xfrm>
            <a:off x="3656963" y="1370450"/>
            <a:ext cx="42924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Kalau atas kiri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dan determinan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minimal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Kalau atas kiri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negatif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dan determinan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maximal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1326f5482a4_1_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064" y="3058175"/>
            <a:ext cx="20577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26f5482a4_0_17"/>
          <p:cNvSpPr txBox="1"/>
          <p:nvPr>
            <p:ph type="title"/>
          </p:nvPr>
        </p:nvSpPr>
        <p:spPr>
          <a:xfrm>
            <a:off x="2984400" y="1690500"/>
            <a:ext cx="3175200" cy="17625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26c41918e_0_0"/>
          <p:cNvSpPr txBox="1"/>
          <p:nvPr>
            <p:ph type="title"/>
          </p:nvPr>
        </p:nvSpPr>
        <p:spPr>
          <a:xfrm>
            <a:off x="892650" y="1082550"/>
            <a:ext cx="73587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6f5482a4_0_12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Kalkulus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adalah matematika gerak dan perubahan. Dimana ada gerak atau pertumbuhan. Matematika berkaitan dengan menggambarkan cara yang tepat di mana perubahan dalam satu variabel berhubungan dengan perubahan yang lain.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Contoh: Menghitung percepatan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sesaat mobil dengan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mencari gradien titik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tertentu.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326f5482a4_0_1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Kalkulus</a:t>
            </a:r>
            <a:endParaRPr/>
          </a:p>
        </p:txBody>
      </p:sp>
      <p:pic>
        <p:nvPicPr>
          <p:cNvPr id="156" name="Google Shape;156;g1326f5482a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75" y="2804625"/>
            <a:ext cx="3750775" cy="22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26f5482a4_1_90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Fungsi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, dalam matematika, merupakan ekspresi, aturan, atau hukum yang mendefinisikan hubungan antara satu variabel (variabel bebas) dan variabel lain (variabel terikat).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Fungsi umumnya direpresentasikan sebagai f(x)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Misal , f(x)= x3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Fungsi juga dapat diwakili oleh g(), t(),… dll.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326f5482a4_1_9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Fungsi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26f5482a4_1_113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Multivariable Function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hanyalah fungsi yang input dan/atau outputnya terdiri dari beberapa angka. Sebaliknya, fungsi dengan input satu angka dan output satu angka disebut sebagai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single-variable function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326f5482a4_1_113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Multivariable Function</a:t>
            </a:r>
            <a:endParaRPr/>
          </a:p>
        </p:txBody>
      </p:sp>
      <p:graphicFrame>
        <p:nvGraphicFramePr>
          <p:cNvPr id="169" name="Google Shape;169;g1326f5482a4_1_113"/>
          <p:cNvGraphicFramePr/>
          <p:nvPr/>
        </p:nvGraphicFramePr>
        <p:xfrm>
          <a:off x="708900" y="292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{2AF5446D-41D7-4C56-BB52-3C89D48F791F}</a:tableStyleId>
              </a:tblPr>
              <a:tblGrid>
                <a:gridCol w="2575400"/>
                <a:gridCol w="2575400"/>
                <a:gridCol w="2575400"/>
              </a:tblGrid>
              <a:tr h="57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Single-number input</a:t>
                      </a:r>
                      <a:endParaRPr b="1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Multiple-number inputs</a:t>
                      </a:r>
                      <a:endParaRPr b="1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Single-number output</a:t>
                      </a:r>
                      <a:endParaRPr b="1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/>
                        <a:t>f</a:t>
                      </a:r>
                      <a:r>
                        <a:rPr lang="en" sz="1500"/>
                        <a:t>(</a:t>
                      </a:r>
                      <a:r>
                        <a:rPr i="1" lang="en" sz="1500"/>
                        <a:t>x</a:t>
                      </a:r>
                      <a:r>
                        <a:rPr lang="en" sz="1500"/>
                        <a:t>)=</a:t>
                      </a:r>
                      <a:r>
                        <a:rPr i="1" lang="en" sz="1500"/>
                        <a:t>x</a:t>
                      </a:r>
                      <a:r>
                        <a:rPr baseline="30000" lang="en" sz="1500"/>
                        <a:t>2</a:t>
                      </a:r>
                      <a:endParaRPr baseline="30000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/>
                        <a:t>f</a:t>
                      </a:r>
                      <a:r>
                        <a:rPr lang="en" sz="1500"/>
                        <a:t>(</a:t>
                      </a:r>
                      <a:r>
                        <a:rPr i="1" lang="en" sz="1500"/>
                        <a:t>x</a:t>
                      </a:r>
                      <a:r>
                        <a:rPr lang="en" sz="1500"/>
                        <a:t>,</a:t>
                      </a:r>
                      <a:r>
                        <a:rPr i="1" lang="en" sz="1500"/>
                        <a:t>y</a:t>
                      </a:r>
                      <a:r>
                        <a:rPr lang="en" sz="1500"/>
                        <a:t>)=</a:t>
                      </a:r>
                      <a:r>
                        <a:rPr i="1" lang="en" sz="1500"/>
                        <a:t>x</a:t>
                      </a:r>
                      <a:r>
                        <a:rPr baseline="30000" lang="en" sz="1500"/>
                        <a:t>2</a:t>
                      </a:r>
                      <a:r>
                        <a:rPr lang="en" sz="1500"/>
                        <a:t>+</a:t>
                      </a:r>
                      <a:r>
                        <a:rPr i="1" lang="en" sz="1500"/>
                        <a:t>y</a:t>
                      </a:r>
                      <a:r>
                        <a:rPr baseline="30000" lang="en" sz="1500"/>
                        <a:t>3</a:t>
                      </a:r>
                      <a:endParaRPr baseline="30000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Multiple-number output</a:t>
                      </a:r>
                      <a:endParaRPr b="1"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/>
                        <a:t>f</a:t>
                      </a:r>
                      <a:r>
                        <a:rPr lang="en" sz="1500"/>
                        <a:t>(</a:t>
                      </a:r>
                      <a:r>
                        <a:rPr i="1" lang="en" sz="1500"/>
                        <a:t>t</a:t>
                      </a:r>
                      <a:r>
                        <a:rPr lang="en" sz="1500"/>
                        <a:t>)=(cos(</a:t>
                      </a:r>
                      <a:r>
                        <a:rPr i="1" lang="en" sz="1500"/>
                        <a:t>t</a:t>
                      </a:r>
                      <a:r>
                        <a:rPr lang="en" sz="1500"/>
                        <a:t>),sin(</a:t>
                      </a:r>
                      <a:r>
                        <a:rPr i="1" lang="en" sz="1500"/>
                        <a:t>t</a:t>
                      </a:r>
                      <a:r>
                        <a:rPr lang="en" sz="1500"/>
                        <a:t>))</a:t>
                      </a:r>
                      <a:endParaRPr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/>
                        <a:t>f</a:t>
                      </a:r>
                      <a:r>
                        <a:rPr lang="en" sz="1500"/>
                        <a:t>(</a:t>
                      </a:r>
                      <a:r>
                        <a:rPr i="1" lang="en" sz="1500"/>
                        <a:t>u</a:t>
                      </a:r>
                      <a:r>
                        <a:rPr lang="en" sz="1500"/>
                        <a:t>,</a:t>
                      </a:r>
                      <a:r>
                        <a:rPr i="1" lang="en" sz="1500"/>
                        <a:t>v</a:t>
                      </a:r>
                      <a:r>
                        <a:rPr lang="en" sz="1500"/>
                        <a:t>)=(</a:t>
                      </a:r>
                      <a:r>
                        <a:rPr i="1" lang="en" sz="1500"/>
                        <a:t>u</a:t>
                      </a:r>
                      <a:r>
                        <a:rPr baseline="30000" lang="en" sz="1500"/>
                        <a:t>2</a:t>
                      </a:r>
                      <a:r>
                        <a:rPr lang="en" sz="1500"/>
                        <a:t>−</a:t>
                      </a:r>
                      <a:r>
                        <a:rPr i="1" lang="en" sz="1500"/>
                        <a:t>v</a:t>
                      </a:r>
                      <a:r>
                        <a:rPr lang="en" sz="1500"/>
                        <a:t>,</a:t>
                      </a:r>
                      <a:r>
                        <a:rPr i="1" lang="en" sz="1500"/>
                        <a:t>v</a:t>
                      </a:r>
                      <a:r>
                        <a:rPr baseline="30000" lang="en" sz="1500"/>
                        <a:t>2</a:t>
                      </a:r>
                      <a:r>
                        <a:rPr lang="en" sz="1500"/>
                        <a:t>+</a:t>
                      </a:r>
                      <a:r>
                        <a:rPr i="1" lang="en" sz="1500"/>
                        <a:t>u</a:t>
                      </a:r>
                      <a:r>
                        <a:rPr lang="en" sz="1500"/>
                        <a:t>)</a:t>
                      </a:r>
                      <a:endParaRPr sz="15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6f5482a4_1_34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Multivariable Function</a:t>
            </a:r>
            <a:endParaRPr/>
          </a:p>
        </p:txBody>
      </p:sp>
      <p:pic>
        <p:nvPicPr>
          <p:cNvPr id="175" name="Google Shape;175;g1326f5482a4_1_348"/>
          <p:cNvPicPr preferRelativeResize="0"/>
          <p:nvPr/>
        </p:nvPicPr>
        <p:blipFill rotWithShape="1">
          <a:blip r:embed="rId3">
            <a:alphaModFix/>
          </a:blip>
          <a:srcRect b="62157" l="10601" r="67912" t="15998"/>
          <a:stretch/>
        </p:blipFill>
        <p:spPr>
          <a:xfrm>
            <a:off x="873213" y="3131475"/>
            <a:ext cx="2340118" cy="140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326f5482a4_1_348"/>
          <p:cNvPicPr preferRelativeResize="0"/>
          <p:nvPr/>
        </p:nvPicPr>
        <p:blipFill rotWithShape="1">
          <a:blip r:embed="rId4">
            <a:alphaModFix/>
          </a:blip>
          <a:srcRect b="23610" l="11365" r="31693" t="57696"/>
          <a:stretch/>
        </p:blipFill>
        <p:spPr>
          <a:xfrm>
            <a:off x="3322325" y="3289175"/>
            <a:ext cx="5206851" cy="10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326f5482a4_1_348"/>
          <p:cNvSpPr txBox="1"/>
          <p:nvPr>
            <p:ph idx="1" type="body"/>
          </p:nvPr>
        </p:nvSpPr>
        <p:spPr>
          <a:xfrm>
            <a:off x="708900" y="1357775"/>
            <a:ext cx="77262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Jika keluaran suatu fungsi terdiri dari beberapa bilangan, maka dapat juga disebut multivariabel, tetapi yang ini juga biasa disebut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vector-valued function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